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62" r:id="rId1"/>
    <p:sldMasterId id="2147484987" r:id="rId2"/>
  </p:sldMasterIdLst>
  <p:sldIdLst>
    <p:sldId id="399" r:id="rId3"/>
    <p:sldId id="375" r:id="rId4"/>
    <p:sldId id="378" r:id="rId5"/>
    <p:sldId id="344" r:id="rId6"/>
    <p:sldId id="377" r:id="rId7"/>
    <p:sldId id="379" r:id="rId8"/>
    <p:sldId id="332" r:id="rId9"/>
    <p:sldId id="380" r:id="rId10"/>
    <p:sldId id="381" r:id="rId11"/>
    <p:sldId id="382" r:id="rId12"/>
    <p:sldId id="384" r:id="rId13"/>
    <p:sldId id="385" r:id="rId14"/>
    <p:sldId id="386" r:id="rId15"/>
    <p:sldId id="356" r:id="rId16"/>
    <p:sldId id="354" r:id="rId17"/>
    <p:sldId id="355" r:id="rId18"/>
    <p:sldId id="387" r:id="rId19"/>
    <p:sldId id="388" r:id="rId20"/>
    <p:sldId id="389" r:id="rId21"/>
    <p:sldId id="398" r:id="rId22"/>
    <p:sldId id="390" r:id="rId23"/>
    <p:sldId id="391" r:id="rId24"/>
    <p:sldId id="392" r:id="rId25"/>
    <p:sldId id="393" r:id="rId26"/>
    <p:sldId id="394" r:id="rId27"/>
    <p:sldId id="395" r:id="rId28"/>
    <p:sldId id="351" r:id="rId29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0"/>
    </p:embeddedFont>
    <p:embeddedFont>
      <p:font typeface="Cambria Math" panose="02040503050406030204" pitchFamily="18" charset="0"/>
      <p:regular r:id="rId31"/>
    </p:embeddedFont>
    <p:embeddedFont>
      <p:font typeface="HY견고딕" panose="02030600000101010101" pitchFamily="18" charset="-127"/>
      <p:regular r:id="rId32"/>
    </p:embeddedFont>
    <p:embeddedFont>
      <p:font typeface="나눔고딕 ExtraBold" panose="020D0904000000000000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212121"/>
    <a:srgbClr val="1C1C1C"/>
    <a:srgbClr val="1D1D1D"/>
    <a:srgbClr val="1E1E1E"/>
    <a:srgbClr val="1F1F1F"/>
    <a:srgbClr val="E7ECF2"/>
    <a:srgbClr val="43367C"/>
    <a:srgbClr val="F49071"/>
    <a:srgbClr val="F76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>
      <p:cViewPr varScale="1">
        <p:scale>
          <a:sx n="113" d="100"/>
          <a:sy n="113" d="100"/>
        </p:scale>
        <p:origin x="15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20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74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47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30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6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253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304800" y="6724650"/>
            <a:ext cx="1196975" cy="133350"/>
          </a:xfrm>
          <a:custGeom>
            <a:avLst/>
            <a:gdLst>
              <a:gd name="connsiteX0" fmla="*/ 71329 w 1196704"/>
              <a:gd name="connsiteY0" fmla="*/ 0 h 133350"/>
              <a:gd name="connsiteX1" fmla="*/ 1196704 w 1196704"/>
              <a:gd name="connsiteY1" fmla="*/ 0 h 133350"/>
              <a:gd name="connsiteX2" fmla="*/ 1125375 w 1196704"/>
              <a:gd name="connsiteY2" fmla="*/ 133350 h 133350"/>
              <a:gd name="connsiteX3" fmla="*/ 0 w 1196704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704" h="133350">
                <a:moveTo>
                  <a:pt x="71329" y="0"/>
                </a:moveTo>
                <a:lnTo>
                  <a:pt x="1196704" y="0"/>
                </a:lnTo>
                <a:lnTo>
                  <a:pt x="1125375" y="133350"/>
                </a:lnTo>
                <a:lnTo>
                  <a:pt x="0" y="1333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7818438" y="0"/>
            <a:ext cx="1201737" cy="142875"/>
          </a:xfrm>
          <a:custGeom>
            <a:avLst/>
            <a:gdLst>
              <a:gd name="connsiteX0" fmla="*/ 76283 w 1201657"/>
              <a:gd name="connsiteY0" fmla="*/ 0 h 142612"/>
              <a:gd name="connsiteX1" fmla="*/ 1201657 w 1201657"/>
              <a:gd name="connsiteY1" fmla="*/ 0 h 142612"/>
              <a:gd name="connsiteX2" fmla="*/ 1125374 w 1201657"/>
              <a:gd name="connsiteY2" fmla="*/ 142612 h 142612"/>
              <a:gd name="connsiteX3" fmla="*/ 0 w 1201657"/>
              <a:gd name="connsiteY3" fmla="*/ 142612 h 14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1657" h="142612">
                <a:moveTo>
                  <a:pt x="76283" y="0"/>
                </a:moveTo>
                <a:lnTo>
                  <a:pt x="1201657" y="0"/>
                </a:lnTo>
                <a:lnTo>
                  <a:pt x="1125374" y="142612"/>
                </a:lnTo>
                <a:lnTo>
                  <a:pt x="0" y="1426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76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48" r:id="rId1"/>
    <p:sldLayoutId id="2147485049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50" r:id="rId1"/>
    <p:sldLayoutId id="2147485051" r:id="rId2"/>
    <p:sldLayoutId id="2147485052" r:id="rId3"/>
    <p:sldLayoutId id="2147485053" r:id="rId4"/>
    <p:sldLayoutId id="2147485054" r:id="rId5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0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793750" y="1557338"/>
            <a:ext cx="6946602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en-US" altLang="ko-KR" sz="5000" dirty="0">
                <a:solidFill>
                  <a:schemeClr val="bg1"/>
                </a:solidFill>
                <a:latin typeface="Arial Black" panose="020B0A04020102020204" pitchFamily="34" charset="0"/>
                <a:ea typeface="나눔고딕 ExtraBold" panose="020D0904000000000000" pitchFamily="50" charset="-127"/>
                <a:cs typeface="Arial" panose="020B0604020202020204" pitchFamily="34" charset="0"/>
              </a:rPr>
              <a:t>Clean Architecture</a:t>
            </a:r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803275" y="2537691"/>
            <a:ext cx="621665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80000"/>
              </a:lnSpc>
            </a:pPr>
            <a:r>
              <a:rPr kumimoji="0"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소프트웨어 구조와 설계의 원칙</a:t>
            </a:r>
            <a:endParaRPr kumimoji="0"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219" name="제목 2"/>
          <p:cNvSpPr txBox="1">
            <a:spLocks/>
          </p:cNvSpPr>
          <p:nvPr/>
        </p:nvSpPr>
        <p:spPr bwMode="auto">
          <a:xfrm>
            <a:off x="793750" y="3429248"/>
            <a:ext cx="3295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Robert C. Martin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AC39B660-9D95-4D11-93F9-58B50DB85F4E}"/>
              </a:ext>
            </a:extLst>
          </p:cNvPr>
          <p:cNvSpPr>
            <a:spLocks noEditPoints="1"/>
          </p:cNvSpPr>
          <p:nvPr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212121"/>
          </a:solidFill>
          <a:ln w="9525">
            <a:solidFill>
              <a:srgbClr val="20202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7910-8781-61E4-7C9E-A9D0BC798369}"/>
              </a:ext>
            </a:extLst>
          </p:cNvPr>
          <p:cNvSpPr txBox="1"/>
          <p:nvPr/>
        </p:nvSpPr>
        <p:spPr>
          <a:xfrm>
            <a:off x="803274" y="5445224"/>
            <a:ext cx="7441133" cy="705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</a:rPr>
              <a:t>원제</a:t>
            </a:r>
            <a:endParaRPr lang="en-US" altLang="ko-KR" sz="14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 Black" panose="020B0A04020102020204" pitchFamily="34" charset="0"/>
              </a:rPr>
              <a:t>Clean Architecture: a craftsman's guide to software structure and design</a:t>
            </a:r>
            <a:endParaRPr lang="ko-KR" alt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양공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(Holes)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C85B6E0-C640-4B78-8E66-DB7D8ACB72D6}"/>
                  </a:ext>
                </a:extLst>
              </p:cNvPr>
              <p:cNvSpPr/>
              <p:nvPr/>
            </p:nvSpPr>
            <p:spPr>
              <a:xfrm>
                <a:off x="5587287" y="1175101"/>
                <a:ext cx="2950231" cy="5076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by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+mn-ea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latin typeface="+mn-ea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C85B6E0-C640-4B78-8E66-DB7D8ACB7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287" y="1175101"/>
                <a:ext cx="2950231" cy="5076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D25DD552-7974-4BFE-9308-DF799E11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58E4E-6A8C-4550-BCAB-69945BF4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04947"/>
            <a:ext cx="3140472" cy="2457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FCF2EA-513B-4453-9D73-F5052045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892" y="4162208"/>
            <a:ext cx="3147644" cy="22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799" y="1057603"/>
            <a:ext cx="8335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불순물 전도율 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(impurity conductivity)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B6F03-533A-4DF9-ADD0-01C8CADD8EC5}"/>
              </a:ext>
            </a:extLst>
          </p:cNvPr>
          <p:cNvSpPr/>
          <p:nvPr/>
        </p:nvSpPr>
        <p:spPr bwMode="auto">
          <a:xfrm>
            <a:off x="504059" y="2090579"/>
            <a:ext cx="8135882" cy="42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Donor States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4D6C66E-5574-4D53-A3DC-094284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3D43B-979C-416F-875C-8169ED1B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13" y="2346158"/>
            <a:ext cx="2176958" cy="819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91A0E9-9916-4267-851B-AC7D2412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06" y="2346159"/>
            <a:ext cx="2010972" cy="819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31F437-6814-46D1-82D5-442509EB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3450726"/>
            <a:ext cx="55245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799" y="1057603"/>
            <a:ext cx="8335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불순물 전도율 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(impurity conductivity)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B6F03-533A-4DF9-ADD0-01C8CADD8EC5}"/>
              </a:ext>
            </a:extLst>
          </p:cNvPr>
          <p:cNvSpPr/>
          <p:nvPr/>
        </p:nvSpPr>
        <p:spPr bwMode="auto">
          <a:xfrm>
            <a:off x="504059" y="2090579"/>
            <a:ext cx="8135882" cy="42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Acceptor States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4D6C66E-5574-4D53-A3DC-094284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3D43B-979C-416F-875C-8169ED1B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13" y="2346158"/>
            <a:ext cx="2176958" cy="8192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91A0E9-9916-4267-851B-AC7D2412A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06" y="2346159"/>
            <a:ext cx="2010972" cy="8192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81364-83B7-43DB-8B3F-95ADEF11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3373509"/>
            <a:ext cx="55530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6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799" y="1057603"/>
            <a:ext cx="83351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불순물 전도율 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(impurity conductivity)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4D6C66E-5574-4D53-A3DC-094284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33CCE4-FB0E-46A5-84C6-A7AFACC0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53" y="1703934"/>
            <a:ext cx="5515893" cy="49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520" y="2459504"/>
            <a:ext cx="289173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0" spc="-300" dirty="0">
                <a:ln>
                  <a:prstDash val="solid"/>
                </a:ln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479583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3500" spc="-150" dirty="0"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다이오드와 트랜지스터</a:t>
            </a: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65C206DF-9DC7-433A-BD32-D1F6FF973EB6}"/>
              </a:ext>
            </a:extLst>
          </p:cNvPr>
          <p:cNvSpPr>
            <a:spLocks noEditPoints="1"/>
          </p:cNvSpPr>
          <p:nvPr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31442BF-B1DC-4834-AD8F-AC927D024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9493" y="3525803"/>
            <a:ext cx="4829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 &amp; Transistor</a:t>
            </a:r>
          </a:p>
        </p:txBody>
      </p:sp>
    </p:spTree>
    <p:extLst>
      <p:ext uri="{BB962C8B-B14F-4D97-AF65-F5344CB8AC3E}">
        <p14:creationId xmlns:p14="http://schemas.microsoft.com/office/powerpoint/2010/main" val="36551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B6F03-533A-4DF9-ADD0-01C8CADD8EC5}"/>
              </a:ext>
            </a:extLst>
          </p:cNvPr>
          <p:cNvSpPr/>
          <p:nvPr/>
        </p:nvSpPr>
        <p:spPr bwMode="auto">
          <a:xfrm>
            <a:off x="504059" y="2090579"/>
            <a:ext cx="8135882" cy="4277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C5058D-9666-4B7E-B481-A24D985C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094499FD-F386-2441-9DD6-F027F673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5" y="2970815"/>
            <a:ext cx="2250032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0058F8E2-5B4E-1547-B114-05033D1C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36" y="2962474"/>
            <a:ext cx="2219325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2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B6F03-533A-4DF9-ADD0-01C8CADD8EC5}"/>
              </a:ext>
            </a:extLst>
          </p:cNvPr>
          <p:cNvSpPr/>
          <p:nvPr/>
        </p:nvSpPr>
        <p:spPr bwMode="auto">
          <a:xfrm>
            <a:off x="504059" y="2340128"/>
            <a:ext cx="3635893" cy="3460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6E535-BFD9-4FBA-952A-9003C44C8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0"/>
          <a:stretch/>
        </p:blipFill>
        <p:spPr>
          <a:xfrm>
            <a:off x="4572000" y="3573016"/>
            <a:ext cx="3987800" cy="161141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4CBCC2-1096-4E21-BF0E-B3B620E02108}"/>
              </a:ext>
            </a:extLst>
          </p:cNvPr>
          <p:cNvGrpSpPr/>
          <p:nvPr/>
        </p:nvGrpSpPr>
        <p:grpSpPr>
          <a:xfrm>
            <a:off x="4861901" y="2340127"/>
            <a:ext cx="3161558" cy="1286516"/>
            <a:chOff x="4861901" y="2340127"/>
            <a:chExt cx="3161558" cy="1286516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420C005-EF24-4C2F-B5C6-58E2CBE0C1FF}"/>
                </a:ext>
              </a:extLst>
            </p:cNvPr>
            <p:cNvSpPr/>
            <p:nvPr/>
          </p:nvSpPr>
          <p:spPr>
            <a:xfrm>
              <a:off x="5004050" y="3095156"/>
              <a:ext cx="2277368" cy="43204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DF470B23-E764-4A74-A8A2-54FC28C96242}"/>
                </a:ext>
              </a:extLst>
            </p:cNvPr>
            <p:cNvSpPr/>
            <p:nvPr/>
          </p:nvSpPr>
          <p:spPr>
            <a:xfrm rot="10800000">
              <a:off x="5746091" y="2591248"/>
              <a:ext cx="2277368" cy="4320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206E2169-2960-491A-A943-65808CB19A97}"/>
                </a:ext>
              </a:extLst>
            </p:cNvPr>
            <p:cNvSpPr/>
            <p:nvPr/>
          </p:nvSpPr>
          <p:spPr>
            <a:xfrm>
              <a:off x="4861901" y="2340127"/>
              <a:ext cx="937492" cy="93610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F05511A-2FBE-44F3-BDF5-7180A47A4549}"/>
                </a:ext>
              </a:extLst>
            </p:cNvPr>
            <p:cNvGrpSpPr/>
            <p:nvPr/>
          </p:nvGrpSpPr>
          <p:grpSpPr>
            <a:xfrm>
              <a:off x="7348834" y="3023296"/>
              <a:ext cx="674625" cy="603347"/>
              <a:chOff x="7198030" y="3069447"/>
              <a:chExt cx="674625" cy="603347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F1C0A60-CB63-4658-AE5D-3109C53CBB5B}"/>
                  </a:ext>
                </a:extLst>
              </p:cNvPr>
              <p:cNvSpPr/>
              <p:nvPr/>
            </p:nvSpPr>
            <p:spPr>
              <a:xfrm>
                <a:off x="7198030" y="3069447"/>
                <a:ext cx="674625" cy="60334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60D3961-E057-4348-B281-F5D6807B8DC2}"/>
                  </a:ext>
                </a:extLst>
              </p:cNvPr>
              <p:cNvSpPr/>
              <p:nvPr/>
            </p:nvSpPr>
            <p:spPr>
              <a:xfrm>
                <a:off x="7307903" y="3167942"/>
                <a:ext cx="454877" cy="4068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91F08-FBFA-435E-8AD2-5DF9A1E03C37}"/>
              </a:ext>
            </a:extLst>
          </p:cNvPr>
          <p:cNvSpPr txBox="1"/>
          <p:nvPr/>
        </p:nvSpPr>
        <p:spPr>
          <a:xfrm>
            <a:off x="732183" y="2901898"/>
            <a:ext cx="3231502" cy="222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다이오드</a:t>
            </a:r>
            <a:r>
              <a:rPr lang="en-US" altLang="ko-KR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(Diode)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전류가 한쪽 방향으로만 흐르게 하는 정류작용을 하는 전자 부품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BAF4CE-07AB-4CE5-B3E2-95C53FCD3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078" y="1608189"/>
            <a:ext cx="8044069" cy="4947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3E8AFC-0897-4B49-BB02-40510A348DE3}"/>
              </a:ext>
            </a:extLst>
          </p:cNvPr>
          <p:cNvSpPr txBox="1"/>
          <p:nvPr/>
        </p:nvSpPr>
        <p:spPr>
          <a:xfrm>
            <a:off x="2884488" y="4542809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err="1"/>
              <a:t>공핍영역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49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01D9EF-6ABA-4D93-AF4E-495BCA881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32" y="851222"/>
            <a:ext cx="5244444" cy="515555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72E4C4-9EF7-439C-964A-EC33B3262221}"/>
              </a:ext>
            </a:extLst>
          </p:cNvPr>
          <p:cNvSpPr/>
          <p:nvPr/>
        </p:nvSpPr>
        <p:spPr bwMode="auto">
          <a:xfrm>
            <a:off x="504059" y="2340128"/>
            <a:ext cx="3635893" cy="3460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9D44D-0D25-409E-9DAB-E7EE298CB047}"/>
              </a:ext>
            </a:extLst>
          </p:cNvPr>
          <p:cNvSpPr txBox="1"/>
          <p:nvPr/>
        </p:nvSpPr>
        <p:spPr>
          <a:xfrm>
            <a:off x="724224" y="2393878"/>
            <a:ext cx="3231502" cy="33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전위장벽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(Potential Barrier)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p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형에는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-, n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형에는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+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의 전하를 가진 전위의 경사면으로 정공과 전자가 이동하는 것을 방해한다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6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C186E2-02A2-4B03-95F2-F4ECE9F857DB}"/>
              </a:ext>
            </a:extLst>
          </p:cNvPr>
          <p:cNvGrpSpPr/>
          <p:nvPr/>
        </p:nvGrpSpPr>
        <p:grpSpPr>
          <a:xfrm>
            <a:off x="226070" y="1849244"/>
            <a:ext cx="8691859" cy="2664296"/>
            <a:chOff x="1463054" y="3079871"/>
            <a:chExt cx="5061323" cy="15514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53A2DAA-73F1-461E-AD98-722B266A3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1463054" y="3079871"/>
              <a:ext cx="2313436" cy="155143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1ECD67-25BC-4D28-A8D7-870705C74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22"/>
            <a:stretch/>
          </p:blipFill>
          <p:spPr>
            <a:xfrm>
              <a:off x="4211960" y="3079872"/>
              <a:ext cx="2312417" cy="155143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0406327-4EE9-46F1-B1B4-8EB4B173B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9" t="24850" r="35870" b="39344"/>
          <a:stretch/>
        </p:blipFill>
        <p:spPr>
          <a:xfrm>
            <a:off x="3347866" y="4449117"/>
            <a:ext cx="2182732" cy="18459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CE349B-FD53-4969-B765-4B57F5028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0" t="24312" r="37884" b="39882"/>
          <a:stretch/>
        </p:blipFill>
        <p:spPr>
          <a:xfrm>
            <a:off x="5796135" y="4386448"/>
            <a:ext cx="2016225" cy="1845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10E155-628E-402A-9B2F-D26E9264AD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5" t="25872" r="36841" b="40931"/>
          <a:stretch/>
        </p:blipFill>
        <p:spPr>
          <a:xfrm>
            <a:off x="1216721" y="4583609"/>
            <a:ext cx="2016224" cy="1711474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07493685-BBE7-4EF3-910C-5154ADCA2312}"/>
              </a:ext>
            </a:extLst>
          </p:cNvPr>
          <p:cNvSpPr/>
          <p:nvPr/>
        </p:nvSpPr>
        <p:spPr>
          <a:xfrm>
            <a:off x="1922252" y="5995254"/>
            <a:ext cx="322784" cy="60684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F582D28D-F074-4D2B-BAC1-74D0278EFCD5}"/>
              </a:ext>
            </a:extLst>
          </p:cNvPr>
          <p:cNvSpPr/>
          <p:nvPr/>
        </p:nvSpPr>
        <p:spPr>
          <a:xfrm rot="10800000">
            <a:off x="1919513" y="4677852"/>
            <a:ext cx="322784" cy="60684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0FC6786D-E89B-4298-A565-93EE6EDAD67A}"/>
              </a:ext>
            </a:extLst>
          </p:cNvPr>
          <p:cNvSpPr/>
          <p:nvPr/>
        </p:nvSpPr>
        <p:spPr>
          <a:xfrm rot="10800000">
            <a:off x="6588224" y="5779554"/>
            <a:ext cx="322784" cy="60684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 30">
            <a:extLst>
              <a:ext uri="{FF2B5EF4-FFF2-40B4-BE49-F238E27FC236}">
                <a16:creationId xmlns:a16="http://schemas.microsoft.com/office/drawing/2014/main" id="{45A8BB9F-8CC8-4906-B85E-D9006B73890E}"/>
              </a:ext>
            </a:extLst>
          </p:cNvPr>
          <p:cNvSpPr/>
          <p:nvPr/>
        </p:nvSpPr>
        <p:spPr>
          <a:xfrm>
            <a:off x="6585485" y="4462152"/>
            <a:ext cx="322784" cy="60684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AEA5AF5-A502-40EE-9806-B2B2FF85A1F2}"/>
              </a:ext>
            </a:extLst>
          </p:cNvPr>
          <p:cNvSpPr/>
          <p:nvPr/>
        </p:nvSpPr>
        <p:spPr>
          <a:xfrm rot="10800000">
            <a:off x="842132" y="3975294"/>
            <a:ext cx="749177" cy="35749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1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124744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주요 키워드</a:t>
            </a:r>
            <a:endParaRPr kumimoji="0" lang="en-US" altLang="ko-KR" sz="3600" b="1" spc="-150" dirty="0"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A69B4C7-8A0B-42C1-9E46-7F8490E8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Intro</a:t>
            </a:r>
            <a:endParaRPr lang="ko-KR" altLang="en-US" dirty="0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E7B241A0-2C44-4511-C30A-11E17164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43" y="2108422"/>
            <a:ext cx="7507560" cy="391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경계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(Boundary)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정책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(Policy)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세부사항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(Detail)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결합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분리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(Decoupling)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 err="1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유스케이스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(Use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Case)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관심사의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분리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en-US" altLang="ko-KR" sz="2400" b="1" spc="-150" dirty="0" err="1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Seperation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of concerns)</a:t>
            </a:r>
          </a:p>
          <a:p>
            <a:pPr algn="just" eaLnBrk="1" latinLnBrk="1" hangingPunct="1">
              <a:lnSpc>
                <a:spcPct val="150000"/>
              </a:lnSpc>
              <a:defRPr/>
            </a:pP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#</a:t>
            </a:r>
            <a:r>
              <a:rPr kumimoji="0" lang="ko-KR" altLang="en-US" sz="2400" b="1" spc="-150" dirty="0" err="1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모노리틱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_</a:t>
            </a:r>
            <a:r>
              <a:rPr kumimoji="0" lang="ko-KR" altLang="en-US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구조</a:t>
            </a:r>
            <a:r>
              <a:rPr kumimoji="0" lang="en-US" altLang="ko-KR" sz="24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(Monolithic) </a:t>
            </a:r>
          </a:p>
        </p:txBody>
      </p:sp>
    </p:spTree>
    <p:extLst>
      <p:ext uri="{BB962C8B-B14F-4D97-AF65-F5344CB8AC3E}">
        <p14:creationId xmlns:p14="http://schemas.microsoft.com/office/powerpoint/2010/main" val="24448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Diode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E9A9C-908A-417A-BDD4-4CCEE606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00"/>
          <a:stretch/>
        </p:blipFill>
        <p:spPr>
          <a:xfrm>
            <a:off x="709960" y="1636012"/>
            <a:ext cx="6427440" cy="49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BJT</a:t>
            </a:r>
            <a:r>
              <a:rPr kumimoji="0" lang="ko-KR" altLang="en-US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DEFD0-1E7E-4354-8EBE-F4409875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85" y="2393878"/>
            <a:ext cx="4572000" cy="3429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B1B1AF-383D-476D-AA14-16467D72DA95}"/>
              </a:ext>
            </a:extLst>
          </p:cNvPr>
          <p:cNvSpPr/>
          <p:nvPr/>
        </p:nvSpPr>
        <p:spPr bwMode="auto">
          <a:xfrm>
            <a:off x="504059" y="2340128"/>
            <a:ext cx="3635893" cy="3460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FDF19A-398E-4FB9-A9B1-A800107CC71F}"/>
              </a:ext>
            </a:extLst>
          </p:cNvPr>
          <p:cNvSpPr txBox="1"/>
          <p:nvPr/>
        </p:nvSpPr>
        <p:spPr>
          <a:xfrm>
            <a:off x="788484" y="2596147"/>
            <a:ext cx="3231502" cy="27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트랜지스터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(Transistor)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전자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신호의 전력을 증폭하거나 스위칭 하는데 사용되는 반도체 소자</a:t>
            </a:r>
            <a:endParaRPr lang="en-US" altLang="ko-KR" sz="18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BJT 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1EBC4-AC85-4F0D-BE35-F9349B888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/>
          <a:stretch/>
        </p:blipFill>
        <p:spPr>
          <a:xfrm>
            <a:off x="3546132" y="1577751"/>
            <a:ext cx="3850447" cy="51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BJT 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1AC91-D23C-4F71-B73C-1551A1129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20" y="1575046"/>
            <a:ext cx="5649159" cy="5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MOSFET 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4510BD-2488-4A31-92C1-DAE453E82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26624" r="17897" b="26901"/>
          <a:stretch/>
        </p:blipFill>
        <p:spPr>
          <a:xfrm>
            <a:off x="1421368" y="2451104"/>
            <a:ext cx="6390992" cy="32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MOSFET 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CBAF5-DD6A-46D2-BC61-95A11942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5145" r="17897" b="21667"/>
          <a:stretch/>
        </p:blipFill>
        <p:spPr>
          <a:xfrm>
            <a:off x="988368" y="1666875"/>
            <a:ext cx="6823992" cy="43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9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4" y="0"/>
            <a:chExt cx="3814886" cy="2204864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MOSFET Transistor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9227800-6057-44E2-8E0B-10724749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>
                <a:latin typeface="Arial Black" panose="020B0A04020102020204" pitchFamily="34" charset="0"/>
              </a:rPr>
              <a:t>03.</a:t>
            </a:r>
            <a:r>
              <a:rPr lang="en-US" altLang="ko-KR" dirty="0"/>
              <a:t> </a:t>
            </a:r>
            <a:r>
              <a:rPr lang="ko-KR" altLang="en-US" dirty="0"/>
              <a:t>다이오드와 트랜지스터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5C20E6-120E-4F98-857D-AFE5DEE6B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4950" r="17236" b="20161"/>
          <a:stretch/>
        </p:blipFill>
        <p:spPr>
          <a:xfrm>
            <a:off x="988368" y="1666875"/>
            <a:ext cx="6884287" cy="445007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21392B6-A545-4208-AA8F-7B5667E80C14}"/>
              </a:ext>
            </a:extLst>
          </p:cNvPr>
          <p:cNvSpPr/>
          <p:nvPr/>
        </p:nvSpPr>
        <p:spPr>
          <a:xfrm>
            <a:off x="4932040" y="5608551"/>
            <a:ext cx="1917328" cy="3836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0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4829175" cy="6858000"/>
          </a:xfrm>
          <a:custGeom>
            <a:avLst/>
            <a:gdLst>
              <a:gd name="connsiteX0" fmla="*/ 0 w 4829175"/>
              <a:gd name="connsiteY0" fmla="*/ 0 h 6858000"/>
              <a:gd name="connsiteX1" fmla="*/ 591579 w 4829175"/>
              <a:gd name="connsiteY1" fmla="*/ 0 h 6858000"/>
              <a:gd name="connsiteX2" fmla="*/ 1852835 w 4829175"/>
              <a:gd name="connsiteY2" fmla="*/ 0 h 6858000"/>
              <a:gd name="connsiteX3" fmla="*/ 4829175 w 4829175"/>
              <a:gd name="connsiteY3" fmla="*/ 0 h 6858000"/>
              <a:gd name="connsiteX4" fmla="*/ 3323567 w 4829175"/>
              <a:gd name="connsiteY4" fmla="*/ 2800350 h 6858000"/>
              <a:gd name="connsiteX5" fmla="*/ 3679268 w 4829175"/>
              <a:gd name="connsiteY5" fmla="*/ 2800350 h 6858000"/>
              <a:gd name="connsiteX6" fmla="*/ 1497673 w 4829175"/>
              <a:gd name="connsiteY6" fmla="*/ 6857999 h 6858000"/>
              <a:gd name="connsiteX7" fmla="*/ 1141972 w 4829175"/>
              <a:gd name="connsiteY7" fmla="*/ 6857999 h 6858000"/>
              <a:gd name="connsiteX8" fmla="*/ 1141971 w 4829175"/>
              <a:gd name="connsiteY8" fmla="*/ 6858000 h 6858000"/>
              <a:gd name="connsiteX9" fmla="*/ 0 w 4829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175" h="6858000">
                <a:moveTo>
                  <a:pt x="0" y="0"/>
                </a:moveTo>
                <a:lnTo>
                  <a:pt x="591579" y="0"/>
                </a:lnTo>
                <a:lnTo>
                  <a:pt x="1852835" y="0"/>
                </a:lnTo>
                <a:lnTo>
                  <a:pt x="4829175" y="0"/>
                </a:lnTo>
                <a:lnTo>
                  <a:pt x="3323567" y="2800350"/>
                </a:lnTo>
                <a:lnTo>
                  <a:pt x="3679268" y="2800350"/>
                </a:lnTo>
                <a:lnTo>
                  <a:pt x="1497673" y="6857999"/>
                </a:lnTo>
                <a:lnTo>
                  <a:pt x="1141972" y="6857999"/>
                </a:lnTo>
                <a:lnTo>
                  <a:pt x="114197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4081463" y="2936875"/>
            <a:ext cx="23627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6000" spc="-150" dirty="0"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Q&amp;A</a:t>
            </a:r>
            <a:endParaRPr kumimoji="0" lang="ko-KR" altLang="en-US" sz="6000" spc="-150" dirty="0"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65C206DF-9DC7-433A-BD32-D1F6FF973EB6}"/>
              </a:ext>
            </a:extLst>
          </p:cNvPr>
          <p:cNvSpPr>
            <a:spLocks noEditPoints="1"/>
          </p:cNvSpPr>
          <p:nvPr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511977C-298F-4943-9E04-5B0AEE2D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6" y="317500"/>
            <a:ext cx="21625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질문 </a:t>
            </a:r>
            <a:r>
              <a:rPr kumimoji="0"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&amp; </a:t>
            </a:r>
            <a:r>
              <a:rPr kumimoji="0"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답변</a:t>
            </a:r>
            <a:endParaRPr kumimoji="0" lang="en-US" altLang="ko-KR" sz="30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Ultimate Architecture?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B6F03-533A-4DF9-ADD0-01C8CADD8EC5}"/>
              </a:ext>
            </a:extLst>
          </p:cNvPr>
          <p:cNvSpPr/>
          <p:nvPr/>
        </p:nvSpPr>
        <p:spPr bwMode="auto">
          <a:xfrm>
            <a:off x="4350461" y="1703934"/>
            <a:ext cx="4518248" cy="1520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소프트웨어의 동작여부보다는</a:t>
            </a:r>
            <a:b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유지보수를 중심으로</a:t>
            </a:r>
            <a:b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소프트웨어 시스템을 구축하는 형태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74243AF-A7CF-4D17-B532-1A854076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CF03C-298D-124A-40F2-B4FD5F4E4105}"/>
              </a:ext>
            </a:extLst>
          </p:cNvPr>
          <p:cNvSpPr txBox="1"/>
          <p:nvPr/>
        </p:nvSpPr>
        <p:spPr>
          <a:xfrm flipH="1">
            <a:off x="304800" y="1773784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n-lt"/>
              </a:rPr>
              <a:t>개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05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Energy Band Gap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4ECF21-A845-42BE-B40D-FFCF44E9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72" y="1880612"/>
            <a:ext cx="6636855" cy="2198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15DC94-6682-47B2-93CE-85D9CDBE17B2}"/>
              </a:ext>
            </a:extLst>
          </p:cNvPr>
          <p:cNvSpPr txBox="1"/>
          <p:nvPr/>
        </p:nvSpPr>
        <p:spPr>
          <a:xfrm>
            <a:off x="170101" y="3915208"/>
            <a:ext cx="2544286" cy="784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Conduction Band : </a:t>
            </a:r>
            <a:r>
              <a:rPr lang="ko-KR" altLang="en-US" sz="1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전도띠</a:t>
            </a:r>
            <a:br>
              <a:rPr lang="en-US" altLang="ko-KR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Valence Band :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원자가띠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706FB-2630-41F8-8FE1-6DD4C2F21919}"/>
                  </a:ext>
                </a:extLst>
              </p:cNvPr>
              <p:cNvSpPr txBox="1"/>
              <p:nvPr/>
            </p:nvSpPr>
            <p:spPr>
              <a:xfrm>
                <a:off x="3354619" y="4770854"/>
                <a:ext cx="2434769" cy="118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(Band Gap)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At RT(300K) : 0.2~3.6eV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At 0K : 0.2~3.9eV</a:t>
                </a:r>
                <a:endParaRPr lang="ko-KR" altLang="en-US" sz="16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706FB-2630-41F8-8FE1-6DD4C2F2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619" y="4770854"/>
                <a:ext cx="2434769" cy="1184683"/>
              </a:xfrm>
              <a:prstGeom prst="rect">
                <a:avLst/>
              </a:prstGeom>
              <a:blipFill>
                <a:blip r:embed="rId5"/>
                <a:stretch>
                  <a:fillRect l="-250" r="-250" b="-6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E8AD68AF-07C5-48DF-9A52-3B087A021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517" y="1880612"/>
            <a:ext cx="6790963" cy="4380699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7545A6BF-D8EA-4E87-9F67-39EE4D76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9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Energy Band 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C773F3-4890-45E9-B169-7E894FCC4EA1}"/>
                  </a:ext>
                </a:extLst>
              </p:cNvPr>
              <p:cNvSpPr/>
              <p:nvPr/>
            </p:nvSpPr>
            <p:spPr bwMode="auto">
              <a:xfrm>
                <a:off x="504059" y="2330778"/>
                <a:ext cx="8135882" cy="156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직접 흡수 과정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(direct</a:t>
                </a: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absorption</a:t>
                </a: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process)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2000" spc="-15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전자기파 흡수의 문턱진동수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b="0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2000" b="0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kumimoji="0" lang="en-US" altLang="ko-KR" sz="2000" b="0" i="1" spc="-15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(=</m:t>
                    </m:r>
                    <m:r>
                      <a:rPr lang="en-US" altLang="ko-KR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ℏ</m:t>
                    </m:r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를 결정</a:t>
                </a:r>
                <a:endParaRPr kumimoji="0" lang="en-US" altLang="ko-KR" sz="2000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광자가 흡수되면 </a:t>
                </a:r>
                <a:r>
                  <a:rPr kumimoji="0" lang="ko-KR" altLang="en-US" sz="2000" spc="-1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전자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와 </a:t>
                </a:r>
                <a:r>
                  <a:rPr kumimoji="0" lang="ko-KR" altLang="en-US" sz="2000" spc="-1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양공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 생성</a:t>
                </a:r>
                <a:endParaRPr kumimoji="0" lang="en-US" altLang="ko-KR" sz="2000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C773F3-4890-45E9-B169-7E894FCC4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059" y="2330778"/>
                <a:ext cx="8135882" cy="1569166"/>
              </a:xfrm>
              <a:prstGeom prst="rect">
                <a:avLst/>
              </a:prstGeom>
              <a:blipFill>
                <a:blip r:embed="rId8"/>
                <a:stretch>
                  <a:fillRect l="-8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E0067F5-7E97-4539-85CC-58666EE540AF}"/>
              </a:ext>
            </a:extLst>
          </p:cNvPr>
          <p:cNvSpPr/>
          <p:nvPr/>
        </p:nvSpPr>
        <p:spPr>
          <a:xfrm>
            <a:off x="304800" y="1666876"/>
            <a:ext cx="4783810" cy="496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측정법 </a:t>
            </a:r>
            <a:r>
              <a:rPr kumimoji="0" lang="en-US" altLang="ko-KR" sz="2000" b="1" spc="-150" dirty="0"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ko-KR" sz="2000" b="1" spc="-150" dirty="0">
                <a:latin typeface="Arial" panose="020B0604020202020204" pitchFamily="34" charset="0"/>
                <a:cs typeface="Arial" panose="020B0604020202020204" pitchFamily="34" charset="0"/>
              </a:rPr>
              <a:t>Optical Absorption (</a:t>
            </a: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광</a:t>
            </a:r>
            <a:r>
              <a:rPr kumimoji="0" lang="en-US" altLang="ko-KR" sz="2000" b="1" spc="-15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흡수 </a:t>
            </a:r>
            <a:r>
              <a:rPr kumimoji="0" lang="ko-KR" altLang="en-US" sz="2000" b="1" spc="-150" dirty="0" err="1">
                <a:latin typeface="+mn-ea"/>
                <a:ea typeface="+mn-ea"/>
                <a:cs typeface="Arial" panose="020B0604020202020204" pitchFamily="34" charset="0"/>
              </a:rPr>
              <a:t>분광법</a:t>
            </a:r>
            <a:r>
              <a:rPr kumimoji="0" lang="en-US" altLang="ko-KR" sz="2000" b="1" spc="-1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F24ED9-2842-4449-AD1C-97795FF64F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1433" y="4056063"/>
            <a:ext cx="2786109" cy="2562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0C9A06-B785-4206-A271-8657EA19F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644" y="3994150"/>
            <a:ext cx="2981325" cy="256222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8EB48065-CB83-4D60-BC83-7BE8F634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5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C773F3-4890-45E9-B169-7E894FCC4EA1}"/>
                  </a:ext>
                </a:extLst>
              </p:cNvPr>
              <p:cNvSpPr/>
              <p:nvPr/>
            </p:nvSpPr>
            <p:spPr bwMode="auto">
              <a:xfrm>
                <a:off x="504059" y="1310790"/>
                <a:ext cx="8135882" cy="26472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간접 흡수 과정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(indirect</a:t>
                </a: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absorption</a:t>
                </a:r>
                <a:r>
                  <a:rPr kumimoji="0" lang="ko-KR" altLang="en-US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2000" b="1" spc="-15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process)</a:t>
                </a:r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kumimoji="0" lang="en-US" altLang="ko-KR" sz="2000" i="1" spc="-15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는 특정한 파동 벡터</a:t>
                </a:r>
                <a:r>
                  <a:rPr lang="en-US" altLang="ko-KR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altLang="ko-K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만큼 떨어진 전자와 양공과 관련</a:t>
                </a:r>
                <a:endParaRPr kumimoji="0" lang="en-US" altLang="ko-KR" sz="2000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광자의 파동 벡터</a:t>
                </a:r>
                <a:r>
                  <a:rPr lang="en-US" altLang="ko-KR" sz="20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photon</m:t>
                        </m:r>
                      </m:sub>
                    </m:sSub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2000" i="1" spc="-1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kumimoji="0" lang="en-US" altLang="ko-KR" sz="2000" i="1" spc="-15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대역에서는 매우 작음</a:t>
                </a:r>
                <a:endParaRPr kumimoji="0" lang="en-US" altLang="ko-KR" sz="2000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만큼의 직접 흡수과정</a:t>
                </a:r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 </a:t>
                </a:r>
                <a:r>
                  <a:rPr kumimoji="0" lang="ko-KR" altLang="en-US" sz="2000" spc="-1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전자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와 </a:t>
                </a:r>
                <a:r>
                  <a:rPr kumimoji="0" lang="ko-KR" altLang="en-US" sz="2000" spc="-15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양공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 생성</a:t>
                </a:r>
                <a:endParaRPr kumimoji="0" lang="en-US" altLang="ko-KR" sz="2000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남은 진동수 차이</a:t>
                </a:r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만큼</a:t>
                </a:r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2000" spc="-150" dirty="0" err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포논</a:t>
                </a:r>
                <a:r>
                  <a:rPr kumimoji="0" lang="ko-KR" altLang="en-US" sz="2000" spc="-1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</a:t>
                </a:r>
                <a:r>
                  <a:rPr kumimoji="0" lang="ko-KR" altLang="en-US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생성된다</a:t>
                </a:r>
                <a:r>
                  <a:rPr kumimoji="0" lang="en-US" altLang="ko-KR" sz="20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C773F3-4890-45E9-B169-7E894FCC4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059" y="1310790"/>
                <a:ext cx="8135882" cy="2647234"/>
              </a:xfrm>
              <a:prstGeom prst="rect">
                <a:avLst/>
              </a:prstGeom>
              <a:blipFill>
                <a:blip r:embed="rId12"/>
                <a:stretch>
                  <a:fillRect l="-825" b="-1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2E0067F5-7E97-4539-85CC-58666EE540AF}"/>
              </a:ext>
            </a:extLst>
          </p:cNvPr>
          <p:cNvSpPr/>
          <p:nvPr/>
        </p:nvSpPr>
        <p:spPr>
          <a:xfrm>
            <a:off x="304800" y="744394"/>
            <a:ext cx="4783810" cy="496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측정법 </a:t>
            </a:r>
            <a:r>
              <a:rPr kumimoji="0" lang="en-US" altLang="ko-KR" sz="2000" b="1" spc="-150" dirty="0"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ko-KR" sz="2000" b="1" spc="-150" dirty="0">
                <a:latin typeface="Arial" panose="020B0604020202020204" pitchFamily="34" charset="0"/>
                <a:cs typeface="Arial" panose="020B0604020202020204" pitchFamily="34" charset="0"/>
              </a:rPr>
              <a:t>Optical Absorption (</a:t>
            </a: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광</a:t>
            </a:r>
            <a:r>
              <a:rPr kumimoji="0" lang="en-US" altLang="ko-KR" sz="2000" b="1" spc="-15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0" lang="ko-KR" altLang="en-US" sz="2000" b="1" spc="-150" dirty="0">
                <a:latin typeface="+mn-ea"/>
                <a:ea typeface="+mn-ea"/>
                <a:cs typeface="Arial" panose="020B0604020202020204" pitchFamily="34" charset="0"/>
              </a:rPr>
              <a:t>흡수 </a:t>
            </a:r>
            <a:r>
              <a:rPr kumimoji="0" lang="ko-KR" altLang="en-US" sz="2000" b="1" spc="-150" dirty="0" err="1">
                <a:latin typeface="+mn-ea"/>
                <a:ea typeface="+mn-ea"/>
                <a:cs typeface="Arial" panose="020B0604020202020204" pitchFamily="34" charset="0"/>
              </a:rPr>
              <a:t>분광법</a:t>
            </a:r>
            <a:r>
              <a:rPr kumimoji="0" lang="en-US" altLang="ko-KR" sz="2000" b="1" spc="-1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46DBB7-3C1B-4FF2-A1A4-A71AE6BB3A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971" y="4179663"/>
            <a:ext cx="2601033" cy="2454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FF7EC4-FEC7-4D1B-95E0-FB3F0E8DC2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5976" y="3958580"/>
            <a:ext cx="3305175" cy="255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6C8A9D2-C1F7-44C5-8DFD-EBEBD89B0514}"/>
                  </a:ext>
                </a:extLst>
              </p:cNvPr>
              <p:cNvSpPr/>
              <p:nvPr/>
            </p:nvSpPr>
            <p:spPr>
              <a:xfrm>
                <a:off x="6590743" y="2836873"/>
                <a:ext cx="1953740" cy="1065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photon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ko-KR" i="1" spc="-15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i="1" spc="-15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ko-KR" i="1" spc="-15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kumimoji="0" lang="en-US" altLang="ko-KR" b="0" i="0" spc="-15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6C8A9D2-C1F7-44C5-8DFD-EBEBD89B0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43" y="2836873"/>
                <a:ext cx="1953740" cy="10652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1">
            <a:extLst>
              <a:ext uri="{FF2B5EF4-FFF2-40B4-BE49-F238E27FC236}">
                <a16:creationId xmlns:a16="http://schemas.microsoft.com/office/drawing/2014/main" id="{5967EC9D-D665-4758-9399-DE5010CA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34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ko-KR" altLang="en-US" sz="3600" b="1" spc="-150" dirty="0" err="1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포논</a:t>
            </a: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(phonon)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74C682A-765F-437F-92CD-55DD68AC6882}"/>
                  </a:ext>
                </a:extLst>
              </p:cNvPr>
              <p:cNvSpPr/>
              <p:nvPr/>
            </p:nvSpPr>
            <p:spPr bwMode="auto">
              <a:xfrm>
                <a:off x="504059" y="2052966"/>
                <a:ext cx="8135882" cy="42774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/>
              <a:lstStyle/>
              <a:p>
                <a:pPr>
                  <a:lnSpc>
                    <a:spcPct val="150000"/>
                  </a:lnSpc>
                  <a:defRPr/>
                </a:pPr>
                <a:endParaRPr lang="en-US" altLang="ko-KR" sz="2400" dirty="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N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개의 동일한 입자가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1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차원에서 일정한 간격을 두고 배치되었을 때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주기적 경계조건은 양자화된다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이때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각 입자의 파동벡터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acc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에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대하여 에너지 준위가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ℏ</m:t>
                    </m:r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의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단위로 양자화 된다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이 양자를 </a:t>
                </a:r>
                <a:r>
                  <a:rPr kumimoji="0" lang="ko-KR" altLang="en-US" sz="2400" b="1" spc="-150" dirty="0" err="1">
                    <a:solidFill>
                      <a:schemeClr val="tx1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포논</a:t>
                </a:r>
                <a:r>
                  <a:rPr kumimoji="0" lang="en-US" altLang="ko-KR" sz="2400" b="1" spc="-150" dirty="0">
                    <a:solidFill>
                      <a:schemeClr val="tx1"/>
                    </a:solidFill>
                    <a:latin typeface="Arial Black" panose="020B0A04020102020204" pitchFamily="34" charset="0"/>
                    <a:cs typeface="Arial" panose="020B0604020202020204" pitchFamily="34" charset="0"/>
                  </a:rPr>
                  <a:t>(phonon) </a:t>
                </a:r>
                <a:r>
                  <a:rPr kumimoji="0" lang="ko-KR" altLang="en-US" sz="24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이라 한다</a:t>
                </a:r>
                <a:r>
                  <a:rPr kumimoji="0" lang="en-US" altLang="ko-KR" sz="2400" spc="-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0" lang="en-US" altLang="ko-KR" sz="2400" b="1" spc="-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74C682A-765F-437F-92CD-55DD68AC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059" y="2052966"/>
                <a:ext cx="8135882" cy="4277440"/>
              </a:xfrm>
              <a:prstGeom prst="rect">
                <a:avLst/>
              </a:prstGeom>
              <a:blipFill>
                <a:blip r:embed="rId3"/>
                <a:stretch>
                  <a:fillRect l="-1199" r="-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59B7B7C-10AB-4517-A065-7069AD8EB7B9}"/>
              </a:ext>
            </a:extLst>
          </p:cNvPr>
          <p:cNvSpPr txBox="1"/>
          <p:nvPr/>
        </p:nvSpPr>
        <p:spPr>
          <a:xfrm>
            <a:off x="4114800" y="29746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CE71B-7BCD-461D-AC6B-02B3B8E80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96" y="2298756"/>
            <a:ext cx="3785859" cy="378585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1C9A3B3C-AAC6-4873-BDA0-1655FD6B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22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Energy Band Gap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5CD2D-E81B-4F67-A36B-775FDB9F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952876"/>
            <a:ext cx="6477000" cy="444817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C88EDA7-3D1B-4E84-9595-1F03D54B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6AADDF-0664-4A0C-BE7E-433AFBB4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7147"/>
            <a:ext cx="4410739" cy="59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그룹 5"/>
          <p:cNvGrpSpPr>
            <a:grpSpLocks/>
          </p:cNvGrpSpPr>
          <p:nvPr/>
        </p:nvGrpSpPr>
        <p:grpSpPr bwMode="auto">
          <a:xfrm>
            <a:off x="6135688" y="0"/>
            <a:ext cx="2884487" cy="1666875"/>
            <a:chOff x="5329115" y="0"/>
            <a:chExt cx="3814886" cy="2204863"/>
          </a:xfrm>
        </p:grpSpPr>
        <p:sp>
          <p:nvSpPr>
            <p:cNvPr id="21" name="평행 사변형 20"/>
            <p:cNvSpPr/>
            <p:nvPr/>
          </p:nvSpPr>
          <p:spPr>
            <a:xfrm>
              <a:off x="6653931" y="0"/>
              <a:ext cx="2490069" cy="1873084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29114" y="188988"/>
              <a:ext cx="3814886" cy="2015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13314" name="그룹 24"/>
          <p:cNvGrpSpPr>
            <a:grpSpLocks/>
          </p:cNvGrpSpPr>
          <p:nvPr/>
        </p:nvGrpSpPr>
        <p:grpSpPr bwMode="auto">
          <a:xfrm>
            <a:off x="0" y="5372100"/>
            <a:ext cx="2884488" cy="1485900"/>
            <a:chOff x="6615645" y="1108731"/>
            <a:chExt cx="3814886" cy="1965479"/>
          </a:xfrm>
        </p:grpSpPr>
        <p:sp>
          <p:nvSpPr>
            <p:cNvPr id="26" name="평행 사변형 25"/>
            <p:cNvSpPr/>
            <p:nvPr/>
          </p:nvSpPr>
          <p:spPr>
            <a:xfrm>
              <a:off x="7018759" y="1201125"/>
              <a:ext cx="2490068" cy="1873085"/>
            </a:xfrm>
            <a:prstGeom prst="parallelogram">
              <a:avLst>
                <a:gd name="adj" fmla="val 534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615645" y="1108731"/>
              <a:ext cx="3814886" cy="178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304800" y="1057603"/>
            <a:ext cx="75075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3600" b="1" spc="-15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Equation of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C85B6E0-C640-4B78-8E66-DB7D8ACB72D6}"/>
                  </a:ext>
                </a:extLst>
              </p:cNvPr>
              <p:cNvSpPr/>
              <p:nvPr/>
            </p:nvSpPr>
            <p:spPr>
              <a:xfrm>
                <a:off x="573662" y="2162696"/>
                <a:ext cx="7996676" cy="3885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≡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ℏ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∵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/ℏ)</m:t>
                      </m:r>
                    </m:oMath>
                  </m:oMathPara>
                </a14:m>
                <a:endParaRPr lang="en-US" altLang="ko-KR" b="0" i="1" dirty="0"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endParaRPr lang="en-US" altLang="ko-KR" b="0" i="1" dirty="0"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+mn-ea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}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 algn="ctr"/>
                <a:r>
                  <a:rPr lang="en-US" altLang="ko-KR" dirty="0">
                    <a:latin typeface="+mn-ea"/>
                    <a:ea typeface="+mn-ea"/>
                  </a:rPr>
                  <a:t>Normalization =1,</a:t>
                </a: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𝑒𝐸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𝑑𝑡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∴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ℏ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acc>
                        <m:accPr>
                          <m:chr m:val="⃗"/>
                          <m:ctrlPr>
                            <a:rPr lang="en-US" altLang="ko-KR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</m:acc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electrons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′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Lorentz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force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C85B6E0-C640-4B78-8E66-DB7D8ACB7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2" y="2162696"/>
                <a:ext cx="7996676" cy="3885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제목 1">
            <a:extLst>
              <a:ext uri="{FF2B5EF4-FFF2-40B4-BE49-F238E27FC236}">
                <a16:creationId xmlns:a16="http://schemas.microsoft.com/office/drawing/2014/main" id="{12F6C3D1-9E1B-448A-A0B2-1DE4975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301625"/>
            <a:ext cx="7345363" cy="36988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Arial Black" panose="020B0A04020102020204" pitchFamily="34" charset="0"/>
              </a:rPr>
              <a:t>02. </a:t>
            </a:r>
            <a:r>
              <a:rPr lang="ko-KR" altLang="en-US" dirty="0">
                <a:latin typeface="Arial Black" panose="020B0A04020102020204" pitchFamily="34" charset="0"/>
              </a:rPr>
              <a:t>반도체의 원리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3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2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808080"/>
      </a:accent2>
      <a:accent3>
        <a:srgbClr val="B2B2B2"/>
      </a:accent3>
      <a:accent4>
        <a:srgbClr val="DDDDDD"/>
      </a:accent4>
      <a:accent5>
        <a:srgbClr val="FFFFFF"/>
      </a:accent5>
      <a:accent6>
        <a:srgbClr val="DDDDD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14797</TotalTime>
  <Words>564</Words>
  <Application>Microsoft Office PowerPoint</Application>
  <PresentationFormat>화면 슬라이드 쇼(4:3)</PresentationFormat>
  <Paragraphs>121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Arial Black</vt:lpstr>
      <vt:lpstr>Arial</vt:lpstr>
      <vt:lpstr>맑은 고딕</vt:lpstr>
      <vt:lpstr>HY견고딕</vt:lpstr>
      <vt:lpstr>나눔고딕 ExtraBold</vt:lpstr>
      <vt:lpstr>굴림</vt:lpstr>
      <vt:lpstr>Cambria Math</vt:lpstr>
      <vt:lpstr>5_Office 테마</vt:lpstr>
      <vt:lpstr>디자인 사용자 지정</vt:lpstr>
      <vt:lpstr>PowerPoint 프레젠테이션</vt:lpstr>
      <vt:lpstr>Intro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02. 반도체의 원리</vt:lpstr>
      <vt:lpstr>PowerPoint 프레젠테이션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03. 다이오드와 트랜지스터</vt:lpstr>
      <vt:lpstr>PowerPoint 프레젠테이션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이 경동</cp:lastModifiedBy>
  <cp:revision>517</cp:revision>
  <dcterms:created xsi:type="dcterms:W3CDTF">2011-06-13T04:09:39Z</dcterms:created>
  <dcterms:modified xsi:type="dcterms:W3CDTF">2022-11-14T04:03:15Z</dcterms:modified>
</cp:coreProperties>
</file>